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9" r:id="rId3"/>
    <p:sldId id="283" r:id="rId4"/>
    <p:sldId id="284" r:id="rId5"/>
    <p:sldId id="286" r:id="rId6"/>
    <p:sldId id="287" r:id="rId7"/>
    <p:sldId id="289" r:id="rId8"/>
    <p:sldId id="288" r:id="rId9"/>
    <p:sldId id="294" r:id="rId10"/>
    <p:sldId id="290" r:id="rId11"/>
    <p:sldId id="293" r:id="rId12"/>
    <p:sldId id="295" r:id="rId13"/>
    <p:sldId id="29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59D"/>
    <a:srgbClr val="040E08"/>
    <a:srgbClr val="B92D14"/>
    <a:srgbClr val="491403"/>
    <a:srgbClr val="3A1002"/>
    <a:srgbClr val="35B19D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536" autoAdjust="0"/>
    <p:restoredTop sz="95596" autoAdjust="0"/>
  </p:normalViewPr>
  <p:slideViewPr>
    <p:cSldViewPr>
      <p:cViewPr>
        <p:scale>
          <a:sx n="110" d="100"/>
          <a:sy n="110" d="100"/>
        </p:scale>
        <p:origin x="-156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30AACF9-CFC8-4AAF-98A2-4BF56277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85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D6BE0-8135-4100-8C54-D0F224CA6717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9405BF-2FD6-4652-A524-CB4F915087AA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724400"/>
            <a:ext cx="655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553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267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0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5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0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17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2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61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12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07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31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sr/embed/5ecd5c0d95a94d9f9e91060bcec398a6?themeId=1&amp;templateId=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95400" y="4419600"/>
            <a:ext cx="7010400" cy="2057400"/>
          </a:xfrm>
        </p:spPr>
        <p:txBody>
          <a:bodyPr/>
          <a:lstStyle/>
          <a:p>
            <a:pPr eaLnBrk="1" hangingPunct="1"/>
            <a:r>
              <a:rPr lang="sr-Cyrl-RS" sz="5400" b="1" smtClean="0">
                <a:solidFill>
                  <a:srgbClr val="3A1002"/>
                </a:solidFill>
                <a:latin typeface="Arial" charset="0"/>
                <a:cs typeface="Arial" charset="0"/>
              </a:rPr>
              <a:t>Време је за </a:t>
            </a:r>
            <a:br>
              <a:rPr lang="sr-Cyrl-RS" sz="5400" b="1" smtClean="0">
                <a:solidFill>
                  <a:srgbClr val="3A1002"/>
                </a:solidFill>
                <a:latin typeface="Arial" charset="0"/>
                <a:cs typeface="Arial" charset="0"/>
              </a:rPr>
            </a:br>
            <a:r>
              <a:rPr lang="sr-Cyrl-RS" sz="5400" b="1" smtClean="0">
                <a:solidFill>
                  <a:srgbClr val="3A1002"/>
                </a:solidFill>
                <a:latin typeface="Arial" charset="0"/>
                <a:cs typeface="Arial" charset="0"/>
              </a:rPr>
              <a:t>српски језик!</a:t>
            </a:r>
            <a:endParaRPr lang="ru-RU" sz="5400" b="1" smtClean="0">
              <a:solidFill>
                <a:srgbClr val="3A100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51" t="-71072" r="59227" b="79564"/>
          <a:stretch/>
        </p:blipFill>
        <p:spPr>
          <a:xfrm>
            <a:off x="1752600" y="-4062740"/>
            <a:ext cx="4267200" cy="5279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371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Загонетке од писца (аутора) Бране Цветковић. Још занимљивих загонетки од овог писца наћи ћете </a:t>
            </a:r>
            <a:r>
              <a:rPr lang="sr-Cyrl-RS" dirty="0"/>
              <a:t>у</a:t>
            </a:r>
            <a:r>
              <a:rPr lang="sr-Cyrl-RS" dirty="0" smtClean="0"/>
              <a:t> читанци на 42.и 43.страни.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74"/>
          <a:stretch/>
        </p:blipFill>
        <p:spPr>
          <a:xfrm>
            <a:off x="254101" y="2954963"/>
            <a:ext cx="2605429" cy="2595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72" y="2611467"/>
            <a:ext cx="3045328" cy="1936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07" y="2702943"/>
            <a:ext cx="2976119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9" b="29641"/>
          <a:stretch/>
        </p:blipFill>
        <p:spPr>
          <a:xfrm>
            <a:off x="3216028" y="4612257"/>
            <a:ext cx="2562215" cy="2267309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90"/>
          <a:stretch/>
        </p:blipFill>
        <p:spPr bwMode="auto">
          <a:xfrm>
            <a:off x="6296566" y="6273358"/>
            <a:ext cx="2362200" cy="28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44651" y="5638800"/>
            <a:ext cx="20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Можда вам је реч миља непозната.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74"/>
          <a:stretch/>
        </p:blipFill>
        <p:spPr>
          <a:xfrm>
            <a:off x="152400" y="1524000"/>
            <a:ext cx="2605429" cy="2595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58506"/>
            <a:ext cx="3045328" cy="1936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49" y="1595887"/>
            <a:ext cx="2976119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9" b="29641"/>
          <a:stretch/>
        </p:blipFill>
        <p:spPr>
          <a:xfrm>
            <a:off x="3128512" y="4498032"/>
            <a:ext cx="2562215" cy="22673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1502" y="0"/>
            <a:ext cx="6564702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Слике су вам сигурне помогле да решите ове загонетке, али ево решења, како бисте били сигурни да су ваша решења тачна.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9314" y="412081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сат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0" y="457374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река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56517" y="630367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рукавица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98909" y="3352800"/>
            <a:ext cx="2139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печурка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24132"/>
            <a:ext cx="8567738" cy="6400800"/>
          </a:xfrm>
        </p:spPr>
        <p:txBody>
          <a:bodyPr/>
          <a:lstStyle/>
          <a:p>
            <a:pPr marL="0" indent="0" eaLnBrk="1" fontAlgn="ctr" hangingPunct="1">
              <a:buFontTx/>
              <a:buNone/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fontAlgn="ctr" hangingPunct="1">
              <a:buFontTx/>
              <a:buNone/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t" hangingPunct="1">
              <a:buFontTx/>
              <a:buNone/>
              <a:defRPr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t" hangingPunct="1">
              <a:buFontTx/>
              <a:buNone/>
              <a:defRPr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t" hangingPunct="1"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Загонетка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је кратка реченица скривеног значења чије ре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ење треба открити. </a:t>
            </a:r>
            <a:endParaRPr lang="en-US" sz="24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t" hangingPunct="1"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Одгонетка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је решење загонетке. </a:t>
            </a:r>
          </a:p>
          <a:p>
            <a:pPr marL="0" indent="0" eaLnBrk="1" fontAlgn="t" hangingPunct="1">
              <a:buFontTx/>
              <a:buNone/>
              <a:defRPr/>
            </a:pPr>
            <a:r>
              <a:rPr lang="ru-RU" sz="2400" b="1" dirty="0" smtClean="0">
                <a:solidFill>
                  <a:srgbClr val="040E08"/>
                </a:solidFill>
                <a:latin typeface="Arial" pitchFamily="34" charset="0"/>
                <a:cs typeface="Arial" pitchFamily="34" charset="0"/>
              </a:rPr>
              <a:t>Постоје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народне</a:t>
            </a:r>
            <a:r>
              <a:rPr lang="ru-RU" sz="2400" b="1" dirty="0" smtClean="0">
                <a:solidFill>
                  <a:srgbClr val="040E08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ауторске</a:t>
            </a:r>
            <a:r>
              <a:rPr lang="ru-RU" sz="2400" b="1" dirty="0" smtClean="0">
                <a:solidFill>
                  <a:srgbClr val="040E08"/>
                </a:solidFill>
                <a:latin typeface="Arial" pitchFamily="34" charset="0"/>
                <a:cs typeface="Arial" pitchFamily="34" charset="0"/>
              </a:rPr>
              <a:t> загонетке.</a:t>
            </a:r>
            <a:endParaRPr lang="ru-RU" sz="2400" b="1" dirty="0" smtClean="0">
              <a:solidFill>
                <a:srgbClr val="040E08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t" hangingPunct="1">
              <a:buFontTx/>
              <a:buNone/>
              <a:defRPr/>
            </a:pPr>
            <a:r>
              <a:rPr lang="sr-Cyrl-RS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Једна глава, а стотину капа.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(купус)</a:t>
            </a:r>
          </a:p>
          <a:p>
            <a:pPr marL="0" indent="0" eaLnBrk="1" fontAlgn="t" hangingPunct="1">
              <a:buFontTx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   одгонетка</a:t>
            </a:r>
            <a:endParaRPr lang="sr-Cyrl-R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t" hangingPunct="1"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Ребус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је 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загонетка у облику слова и цртежа. </a:t>
            </a:r>
            <a:endParaRPr lang="en-US" sz="24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t" hangingPunct="1">
              <a:buFontTx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sr-Cyrl-RS" sz="2400" b="1" dirty="0" smtClean="0">
              <a:latin typeface="Arial" pitchFamily="34" charset="0"/>
              <a:cs typeface="Arial" pitchFamily="34" charset="0"/>
            </a:endParaRPr>
          </a:p>
          <a:p>
            <a:pPr marL="1828800" lvl="4" indent="0" eaLnBrk="1" hangingPunct="1">
              <a:lnSpc>
                <a:spcPct val="80000"/>
              </a:lnSpc>
              <a:buFontTx/>
              <a:buNone/>
              <a:defRPr/>
            </a:pPr>
            <a:r>
              <a:rPr lang="sr-Cyrl-RS" sz="2800" b="1" dirty="0" smtClean="0">
                <a:latin typeface="Arial" pitchFamily="34" charset="0"/>
                <a:cs typeface="Arial" pitchFamily="34" charset="0"/>
              </a:rPr>
              <a:t>     </a:t>
            </a:r>
            <a:endParaRPr lang="en-US" sz="2800" b="1" dirty="0" smtClean="0">
              <a:solidFill>
                <a:srgbClr val="040E08"/>
              </a:solidFill>
            </a:endParaRPr>
          </a:p>
        </p:txBody>
      </p:sp>
      <p:sp>
        <p:nvSpPr>
          <p:cNvPr id="7171" name="Right Arrow 9"/>
          <p:cNvSpPr>
            <a:spLocks noChangeArrowheads="1"/>
          </p:cNvSpPr>
          <p:nvPr/>
        </p:nvSpPr>
        <p:spPr bwMode="auto">
          <a:xfrm rot="1560000">
            <a:off x="1429955" y="4517880"/>
            <a:ext cx="377825" cy="163512"/>
          </a:xfrm>
          <a:prstGeom prst="rightArrow">
            <a:avLst>
              <a:gd name="adj1" fmla="val 50000"/>
              <a:gd name="adj2" fmla="val 5009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4D4D4D"/>
              </a:solidFill>
            </a:endParaRP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5137150" y="3843856"/>
            <a:ext cx="1403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cs typeface="Arial" charset="0"/>
              </a:rPr>
              <a:t>загонетка</a:t>
            </a:r>
            <a:endParaRPr lang="en-US" sz="2000" dirty="0">
              <a:solidFill>
                <a:srgbClr val="4D4D4D"/>
              </a:solidFill>
            </a:endParaRPr>
          </a:p>
        </p:txBody>
      </p:sp>
      <p:sp>
        <p:nvSpPr>
          <p:cNvPr id="7173" name="Right Arrow 11"/>
          <p:cNvSpPr>
            <a:spLocks noChangeArrowheads="1"/>
          </p:cNvSpPr>
          <p:nvPr/>
        </p:nvSpPr>
        <p:spPr bwMode="auto">
          <a:xfrm>
            <a:off x="4648200" y="3945601"/>
            <a:ext cx="488950" cy="196850"/>
          </a:xfrm>
          <a:prstGeom prst="rightArrow">
            <a:avLst>
              <a:gd name="adj1" fmla="val 50000"/>
              <a:gd name="adj2" fmla="val 50183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4D4D4D"/>
              </a:solidFill>
            </a:endParaRP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7389"/>
            <a:ext cx="1676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6D4C5"/>
                    </a:gs>
                    <a:gs pos="100000">
                      <a:schemeClr val="bg2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09268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Записати у свеске</a:t>
            </a:r>
          </a:p>
          <a:p>
            <a:endParaRPr lang="sr-Cyrl-RS" dirty="0"/>
          </a:p>
          <a:p>
            <a:r>
              <a:rPr lang="sr-Cyrl-RS" dirty="0" smtClean="0"/>
              <a:t>		Школски рад 		8.4.</a:t>
            </a:r>
          </a:p>
          <a:p>
            <a:pPr algn="ctr"/>
            <a:r>
              <a:rPr lang="sr-Cyrl-RS" dirty="0" smtClean="0"/>
              <a:t>Загонетке</a:t>
            </a:r>
          </a:p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56539"/>
            <a:ext cx="15970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5417389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sr-Cyrl-R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Задатак: У читанци пронађите и препишите  једну народну и једну ауторску загонетку, а решења загонетки илуструјте (нацртајте).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3875" y="3276600"/>
            <a:ext cx="8709804" cy="646331"/>
          </a:xfrm>
          <a:prstGeom prst="rect">
            <a:avLst/>
          </a:prstGeom>
          <a:solidFill>
            <a:srgbClr val="35759D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https://wordwall.net/sr/embed/5ecd5c0d95a94d9f9e91060bcec398a6?themeId=1&amp;templateId=5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1430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Ево линка за један занимљив квиз о народним загонеткама. Покушајте да решите што више, играјте се и научи нешто ново.</a:t>
            </a:r>
          </a:p>
          <a:p>
            <a:r>
              <a:rPr lang="sr-Cyrl-RS" dirty="0" smtClean="0"/>
              <a:t>Запамтите неке и задајте вашим родитељима да реше.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idx="1"/>
          </p:nvPr>
        </p:nvSpPr>
        <p:spPr>
          <a:xfrm>
            <a:off x="2286000" y="1447800"/>
            <a:ext cx="6172200" cy="4419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sr-Cyrl-RS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Често се сусрећемо са </a:t>
            </a:r>
            <a:r>
              <a:rPr lang="sr-Cyrl-RS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загонеткама</a:t>
            </a:r>
            <a:r>
              <a:rPr lang="en-US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sr-Cyrl-RS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и занимљиво их је решавати.</a:t>
            </a:r>
            <a:endParaRPr lang="sr-Cyrl-RS" sz="3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609600"/>
            <a:ext cx="7315200" cy="4419600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Да се подсетимо....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Знамо да постоје песме и приче које је неки </a:t>
            </a:r>
            <a:r>
              <a:rPr lang="sr-Cyrl-RS" dirty="0" smtClean="0">
                <a:solidFill>
                  <a:srgbClr val="FF0000"/>
                </a:solidFill>
              </a:rPr>
              <a:t>писац</a:t>
            </a:r>
            <a:r>
              <a:rPr lang="sr-Cyrl-RS" dirty="0" smtClean="0"/>
              <a:t> или </a:t>
            </a:r>
            <a:r>
              <a:rPr lang="sr-Cyrl-RS" dirty="0" smtClean="0">
                <a:solidFill>
                  <a:srgbClr val="FF0000"/>
                </a:solidFill>
              </a:rPr>
              <a:t>песник</a:t>
            </a:r>
            <a:r>
              <a:rPr lang="sr-Cyrl-RS" dirty="0" smtClean="0"/>
              <a:t> написао, исто тако знамо да постоје приче и песме које не знамо ко их је написао и њих називамо </a:t>
            </a:r>
            <a:r>
              <a:rPr lang="sr-Cyrl-RS" dirty="0" smtClean="0">
                <a:solidFill>
                  <a:srgbClr val="FF0000"/>
                </a:solidFill>
              </a:rPr>
              <a:t>народне</a:t>
            </a:r>
            <a:r>
              <a:rPr lang="sr-Cyrl-R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15963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Да научимо нешто ново...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315200" cy="4419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Постоје </a:t>
            </a:r>
            <a:r>
              <a:rPr lang="ru-RU" dirty="0"/>
              <a:t>загонетке које не знамо ко их </a:t>
            </a:r>
            <a:r>
              <a:rPr lang="ru-RU" dirty="0" smtClean="0"/>
              <a:t>је написао </a:t>
            </a:r>
            <a:r>
              <a:rPr lang="ru-RU" dirty="0"/>
              <a:t>и њих називамо </a:t>
            </a:r>
            <a:r>
              <a:rPr lang="ru-RU" dirty="0" smtClean="0">
                <a:solidFill>
                  <a:srgbClr val="FF0000"/>
                </a:solidFill>
              </a:rPr>
              <a:t>народне.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Постоје загонетке </a:t>
            </a:r>
            <a:r>
              <a:rPr lang="ru-RU" dirty="0"/>
              <a:t>које знамо ко их је </a:t>
            </a:r>
            <a:r>
              <a:rPr lang="ru-RU" dirty="0" smtClean="0"/>
              <a:t>написао </a:t>
            </a:r>
            <a:r>
              <a:rPr lang="ru-RU" dirty="0"/>
              <a:t>и њих називамо </a:t>
            </a:r>
            <a:r>
              <a:rPr lang="ru-RU" dirty="0" smtClean="0">
                <a:solidFill>
                  <a:srgbClr val="FF0000"/>
                </a:solidFill>
              </a:rPr>
              <a:t>ауторске.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аутор=писац,песник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334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90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 вашим читанкама постоје народне и ауторске загонетке. Сигурна сам да решење многих </a:t>
            </a:r>
            <a:r>
              <a:rPr lang="sr-Cyrl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загонетки већ знате.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Еве неких </a:t>
            </a:r>
            <a:r>
              <a:rPr lang="sr-Cyrl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загонетки, још неке ћете пронаћи  у вашим читанкама на 58. и 59. страни.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46" b="10146"/>
          <a:stretch/>
        </p:blipFill>
        <p:spPr bwMode="auto">
          <a:xfrm>
            <a:off x="152400" y="2377151"/>
            <a:ext cx="3048000" cy="361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1"/>
          <a:stretch/>
        </p:blipFill>
        <p:spPr bwMode="auto">
          <a:xfrm>
            <a:off x="3352800" y="2819400"/>
            <a:ext cx="23094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4" b="19693"/>
          <a:stretch/>
        </p:blipFill>
        <p:spPr bwMode="auto">
          <a:xfrm>
            <a:off x="4419600" y="5334000"/>
            <a:ext cx="4440494" cy="118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4"/>
          <a:stretch/>
        </p:blipFill>
        <p:spPr bwMode="auto">
          <a:xfrm>
            <a:off x="5791200" y="2971800"/>
            <a:ext cx="3266262" cy="147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9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Сигурна сам да сте све тачно решили, можда су вам и слике помогле, али ево решења.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04" y="1698282"/>
            <a:ext cx="2699259" cy="320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01838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</a:t>
            </a:r>
            <a:r>
              <a:rPr lang="sr-Cyrl-RS" dirty="0" smtClean="0"/>
              <a:t>унце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32" y="2062121"/>
            <a:ext cx="2188368" cy="20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9845" y="430295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часовник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103899"/>
            <a:ext cx="3767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9845" y="6172199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хлеб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6765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3415228"/>
            <a:ext cx="237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трн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098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Када решавамо загонетке, морамо их пажљиво прочитати или слушати.</a:t>
            </a:r>
          </a:p>
          <a:p>
            <a:r>
              <a:rPr lang="sr-Cyrl-RS" dirty="0" smtClean="0"/>
              <a:t>Затим морамо размислити о решењу и поставити себи питања, на шта нас подсећају реченице   загонетки.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410200" cy="1386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390471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Покушај да решиш следеће загонетке, дату су и слике као помоћ. Многе још загонетке пронаћи ћете у вашим читанкама на 80.и 81.страни.</a:t>
            </a:r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10448" r="6303" b="19403"/>
          <a:stretch/>
        </p:blipFill>
        <p:spPr bwMode="auto">
          <a:xfrm>
            <a:off x="288985" y="2705819"/>
            <a:ext cx="3217653" cy="202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818089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 smtClean="0"/>
              <a:t>Можда ти речи ризница и дукат нису познате.</a:t>
            </a:r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74582"/>
            <a:ext cx="3387417" cy="42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t="8664" b="18474"/>
          <a:stretch/>
        </p:blipFill>
        <p:spPr bwMode="auto">
          <a:xfrm>
            <a:off x="5662133" y="2705819"/>
            <a:ext cx="344879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" t="11320" b="17372"/>
          <a:stretch/>
        </p:blipFill>
        <p:spPr bwMode="auto">
          <a:xfrm>
            <a:off x="6019800" y="5200540"/>
            <a:ext cx="2519503" cy="126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C:\Users\BePC\AppData\Local\Microsoft\Windows\Temporary Internet Files\Content.IE5\U4J54Q59\T66-12-e133847119773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64" y="4203904"/>
            <a:ext cx="1823118" cy="10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BePC\AppData\Local\Microsoft\Windows\Temporary Internet Files\Content.IE5\U4J54Q59\beach-ball-01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77" y="5532122"/>
            <a:ext cx="1494179" cy="134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BePC\AppData\Local\Microsoft\Windows\Temporary Internet Files\Content.IE5\CAVJLD34\rainbow_cc_rod-trevaskus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68" y="2709171"/>
            <a:ext cx="1737359" cy="124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410200" cy="1386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0337" y="138666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4D4D4D"/>
                </a:solidFill>
              </a:rPr>
              <a:t>Решења загонетки</a:t>
            </a:r>
            <a:endParaRPr lang="sr-Cyrl-RS" dirty="0" smtClean="0">
              <a:solidFill>
                <a:srgbClr val="4D4D4D"/>
              </a:solidFill>
            </a:endParaRPr>
          </a:p>
          <a:p>
            <a:endParaRPr lang="en-US" dirty="0">
              <a:solidFill>
                <a:srgbClr val="4D4D4D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10448" r="6303" b="19403"/>
          <a:stretch/>
        </p:blipFill>
        <p:spPr bwMode="auto">
          <a:xfrm>
            <a:off x="205629" y="2015358"/>
            <a:ext cx="3217653" cy="202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t="8664" b="18474"/>
          <a:stretch/>
        </p:blipFill>
        <p:spPr bwMode="auto">
          <a:xfrm>
            <a:off x="5662133" y="2705819"/>
            <a:ext cx="344879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" t="11320" b="17372"/>
          <a:stretch/>
        </p:blipFill>
        <p:spPr bwMode="auto">
          <a:xfrm>
            <a:off x="6578489" y="5209537"/>
            <a:ext cx="2519503" cy="126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C:\Users\BePC\AppData\Local\Microsoft\Windows\Temporary Internet Files\Content.IE5\U4J54Q59\T66-12-e133847119773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3" y="4733026"/>
            <a:ext cx="1823118" cy="10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BePC\AppData\Local\Microsoft\Windows\Temporary Internet Files\Content.IE5\U4J54Q59\beach-ball-01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77" y="5532122"/>
            <a:ext cx="1494179" cy="134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BePC\AppData\Local\Microsoft\Windows\Temporary Internet Files\Content.IE5\CAVJLD34\rainbow_cc_rod-trevaskus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68" y="2590800"/>
            <a:ext cx="1737359" cy="124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3276600" y="4733026"/>
            <a:ext cx="414068" cy="296174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stCxn id="3075" idx="2"/>
          </p:cNvCxnSpPr>
          <p:nvPr/>
        </p:nvCxnSpPr>
        <p:spPr bwMode="auto">
          <a:xfrm>
            <a:off x="1814456" y="4042565"/>
            <a:ext cx="464388" cy="733207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130006" y="1676400"/>
            <a:ext cx="1560662" cy="60960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Up Arrow 18"/>
          <p:cNvSpPr/>
          <p:nvPr/>
        </p:nvSpPr>
        <p:spPr bwMode="auto">
          <a:xfrm rot="9540469">
            <a:off x="1215605" y="4046964"/>
            <a:ext cx="311988" cy="733207"/>
          </a:xfrm>
          <a:prstGeom prst="upArrow">
            <a:avLst/>
          </a:prstGeom>
          <a:solidFill>
            <a:srgbClr val="B92D14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643" y="5849070"/>
            <a:ext cx="188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м</a:t>
            </a:r>
            <a:r>
              <a:rPr lang="sr-Cyrl-RS" dirty="0" smtClean="0"/>
              <a:t>есец и звезеде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5829">
            <a:off x="4826663" y="3579102"/>
            <a:ext cx="648258" cy="107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48400" y="4517203"/>
            <a:ext cx="148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дуга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9610">
            <a:off x="5353298" y="5208072"/>
            <a:ext cx="12065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447230" y="6281821"/>
            <a:ext cx="133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лопта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A25E26"/>
      </a:lt2>
      <a:accent1>
        <a:srgbClr val="F6D300"/>
      </a:accent1>
      <a:accent2>
        <a:srgbClr val="FFBE3B"/>
      </a:accent2>
      <a:accent3>
        <a:srgbClr val="FFFFFF"/>
      </a:accent3>
      <a:accent4>
        <a:srgbClr val="404040"/>
      </a:accent4>
      <a:accent5>
        <a:srgbClr val="FAE6AA"/>
      </a:accent5>
      <a:accent6>
        <a:srgbClr val="E7AC35"/>
      </a:accent6>
      <a:hlink>
        <a:srgbClr val="D49E06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65300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7C58A"/>
        </a:lt2>
        <a:accent1>
          <a:srgbClr val="B2AB75"/>
        </a:accent1>
        <a:accent2>
          <a:srgbClr val="DED37A"/>
        </a:accent2>
        <a:accent3>
          <a:srgbClr val="FFFFFF"/>
        </a:accent3>
        <a:accent4>
          <a:srgbClr val="404040"/>
        </a:accent4>
        <a:accent5>
          <a:srgbClr val="D5D2BD"/>
        </a:accent5>
        <a:accent6>
          <a:srgbClr val="C9BF6E"/>
        </a:accent6>
        <a:hlink>
          <a:srgbClr val="D2CB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CBA72"/>
        </a:lt2>
        <a:accent1>
          <a:srgbClr val="A39A5B"/>
        </a:accent1>
        <a:accent2>
          <a:srgbClr val="D8CA62"/>
        </a:accent2>
        <a:accent3>
          <a:srgbClr val="FFFFFF"/>
        </a:accent3>
        <a:accent4>
          <a:srgbClr val="404040"/>
        </a:accent4>
        <a:accent5>
          <a:srgbClr val="CECAB5"/>
        </a:accent5>
        <a:accent6>
          <a:srgbClr val="C4B758"/>
        </a:accent6>
        <a:hlink>
          <a:srgbClr val="C7BE6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AD55"/>
        </a:lt2>
        <a:accent1>
          <a:srgbClr val="968E54"/>
        </a:accent1>
        <a:accent2>
          <a:srgbClr val="D2C24A"/>
        </a:accent2>
        <a:accent3>
          <a:srgbClr val="FFFFFF"/>
        </a:accent3>
        <a:accent4>
          <a:srgbClr val="404040"/>
        </a:accent4>
        <a:accent5>
          <a:srgbClr val="C9C6B3"/>
        </a:accent5>
        <a:accent6>
          <a:srgbClr val="BEB042"/>
        </a:accent6>
        <a:hlink>
          <a:srgbClr val="C1B75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A25E26"/>
        </a:lt2>
        <a:accent1>
          <a:srgbClr val="F6D300"/>
        </a:accent1>
        <a:accent2>
          <a:srgbClr val="FFBE3B"/>
        </a:accent2>
        <a:accent3>
          <a:srgbClr val="FFFFFF"/>
        </a:accent3>
        <a:accent4>
          <a:srgbClr val="404040"/>
        </a:accent4>
        <a:accent5>
          <a:srgbClr val="FAE6AA"/>
        </a:accent5>
        <a:accent6>
          <a:srgbClr val="E7AC35"/>
        </a:accent6>
        <a:hlink>
          <a:srgbClr val="D49E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A98B0B"/>
        </a:lt2>
        <a:accent1>
          <a:srgbClr val="DBBE0F"/>
        </a:accent1>
        <a:accent2>
          <a:srgbClr val="D0AD1A"/>
        </a:accent2>
        <a:accent3>
          <a:srgbClr val="FFFFFF"/>
        </a:accent3>
        <a:accent4>
          <a:srgbClr val="404040"/>
        </a:accent4>
        <a:accent5>
          <a:srgbClr val="EADBAA"/>
        </a:accent5>
        <a:accent6>
          <a:srgbClr val="BC9C16"/>
        </a:accent6>
        <a:hlink>
          <a:srgbClr val="E3CA3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323</Words>
  <Application>Microsoft Office PowerPoint</Application>
  <PresentationFormat>On-screen Show (4:3)</PresentationFormat>
  <Paragraphs>56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powerpoint-template-24</vt:lpstr>
      <vt:lpstr>Време је за  српски језик!</vt:lpstr>
      <vt:lpstr>PowerPoint Presentation</vt:lpstr>
      <vt:lpstr>PowerPoint Presentation</vt:lpstr>
      <vt:lpstr>Да научимо нешто ново...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SmileTemplates.com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 је за  српски језик!</dc:title>
  <dc:creator>Milijana</dc:creator>
  <cp:lastModifiedBy>BePC</cp:lastModifiedBy>
  <cp:revision>51</cp:revision>
  <dcterms:created xsi:type="dcterms:W3CDTF">2007-07-05T18:07:44Z</dcterms:created>
  <dcterms:modified xsi:type="dcterms:W3CDTF">2020-04-07T12:38:04Z</dcterms:modified>
</cp:coreProperties>
</file>